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tags/tag4.xml" ContentType="application/vnd.openxmlformats-officedocument.presentationml.tags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9" r:id="rId3"/>
    <p:sldId id="262" r:id="rId4"/>
    <p:sldId id="260" r:id="rId5"/>
    <p:sldId id="264" r:id="rId6"/>
    <p:sldId id="266" r:id="rId7"/>
    <p:sldId id="265" r:id="rId8"/>
    <p:sldId id="261" r:id="rId9"/>
    <p:sldId id="263" r:id="rId10"/>
  </p:sldIdLst>
  <p:sldSz cx="9144000" cy="5143500" type="screen16x9"/>
  <p:notesSz cx="6858000" cy="9144000"/>
  <p:embeddedFontLst>
    <p:embeddedFont>
      <p:font typeface="Constantia" panose="02030602050306030303" pitchFamily="18" charset="0"/>
      <p:regular r:id="rId12"/>
      <p:bold r:id="rId13"/>
      <p:italic r:id="rId14"/>
      <p:boldItalic r:id="rId15"/>
    </p:embeddedFont>
    <p:embeddedFont>
      <p:font typeface="Source Sans Pro" panose="020B0503030403020204" pitchFamily="3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582"/>
  </p:normalViewPr>
  <p:slideViewPr>
    <p:cSldViewPr snapToGrid="0">
      <p:cViewPr varScale="1">
        <p:scale>
          <a:sx n="160" d="100"/>
          <a:sy n="160" d="100"/>
        </p:scale>
        <p:origin x="24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10.tiff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d79360c7fa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d79360c7fa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d79360c7fa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d79360c7fa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d79360c7f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d79360c7f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d79360c7f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d79360c7f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01717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d79360c7f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d79360c7f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99466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d79360c7f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d79360c7f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57039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d79360c7fa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d79360c7fa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d79360c7fa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d79360c7fa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8079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am and coral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85000" lnSpcReduction="20000"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</a:t>
            </a:r>
            <a:fld id="{00000000-1234-1234-1234-123412341234}" type="slidenum">
              <a:rPr lang="en"/>
              <a:t>‹#›</a:t>
            </a:fld>
            <a:r>
              <a:rPr lang="en"/>
              <a:t>&gt; of 10 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10000"/>
              </a:buClr>
              <a:buSzPts val="3000"/>
              <a:buNone/>
              <a:defRPr>
                <a:solidFill>
                  <a:srgbClr val="41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tantia"/>
              <a:buChar char="●"/>
              <a:defRPr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nstantia"/>
              <a:buChar char="○"/>
              <a:defRPr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410000"/>
              </a:buClr>
              <a:buSzPts val="1400"/>
              <a:buFont typeface="Constantia"/>
              <a:buChar char="■"/>
              <a:defRPr>
                <a:solidFill>
                  <a:srgbClr val="410000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410000"/>
              </a:buClr>
              <a:buSzPts val="1400"/>
              <a:buFont typeface="Constantia"/>
              <a:buChar char="●"/>
              <a:defRPr>
                <a:solidFill>
                  <a:srgbClr val="410000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nstantia"/>
              <a:buChar char="○"/>
              <a:defRPr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410000"/>
              </a:buClr>
              <a:buSzPts val="1400"/>
              <a:buFont typeface="Constantia"/>
              <a:buChar char="■"/>
              <a:defRPr>
                <a:solidFill>
                  <a:srgbClr val="410000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410000"/>
              </a:buClr>
              <a:buSzPts val="1400"/>
              <a:buFont typeface="Constantia"/>
              <a:buChar char="●"/>
              <a:defRPr>
                <a:solidFill>
                  <a:srgbClr val="410000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410000"/>
              </a:buClr>
              <a:buSzPts val="1400"/>
              <a:buFont typeface="Constantia"/>
              <a:buChar char="○"/>
              <a:defRPr>
                <a:solidFill>
                  <a:srgbClr val="410000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410000"/>
              </a:buClr>
              <a:buSzPts val="1400"/>
              <a:buFont typeface="Constantia"/>
              <a:buChar char="■"/>
              <a:defRPr>
                <a:solidFill>
                  <a:srgbClr val="410000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r>
              <a:rPr lang="en"/>
              <a:t> of 10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lum">
    <p:bg>
      <p:bgPr>
        <a:solidFill>
          <a:srgbClr val="FFF8E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nstantia"/>
              <a:buNone/>
              <a:defRPr sz="3000" b="1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nstantia"/>
              <a:buNone/>
              <a:defRPr sz="3000" b="1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nstantia"/>
              <a:buNone/>
              <a:defRPr sz="3000" b="1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nstantia"/>
              <a:buNone/>
              <a:defRPr sz="3000" b="1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nstantia"/>
              <a:buNone/>
              <a:defRPr sz="3000" b="1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nstantia"/>
              <a:buNone/>
              <a:defRPr sz="3000" b="1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nstantia"/>
              <a:buNone/>
              <a:defRPr sz="3000" b="1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nstantia"/>
              <a:buNone/>
              <a:defRPr sz="3000" b="1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nstantia"/>
              <a:buNone/>
              <a:defRPr sz="3000" b="1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 rtl="0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 rtl="0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 rtl="0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 rtl="0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 rtl="0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 rtl="0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 rtl="0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 rtl="0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7" r:id="rId8"/>
    <p:sldLayoutId id="2147483658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2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2.png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hyperlink" Target="https://www.kaggle.com/c/titanic" TargetMode="Externa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0.tiff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7" Type="http://schemas.openxmlformats.org/officeDocument/2006/relationships/image" Target="../media/image2.png"/><Relationship Id="rId2" Type="http://schemas.microsoft.com/office/2007/relationships/media" Target="../media/media8.m4a"/><Relationship Id="rId1" Type="http://schemas.openxmlformats.org/officeDocument/2006/relationships/tags" Target="../tags/tag3.xml"/><Relationship Id="rId6" Type="http://schemas.openxmlformats.org/officeDocument/2006/relationships/image" Target="../media/image13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_m7TMkzZzus" TargetMode="External"/><Relationship Id="rId3" Type="http://schemas.openxmlformats.org/officeDocument/2006/relationships/audio" Target="../media/media9.m4a"/><Relationship Id="rId7" Type="http://schemas.openxmlformats.org/officeDocument/2006/relationships/hyperlink" Target="https://www.kaggle.com/julenn/titanic" TargetMode="External"/><Relationship Id="rId2" Type="http://schemas.microsoft.com/office/2007/relationships/media" Target="../media/media9.m4a"/><Relationship Id="rId1" Type="http://schemas.openxmlformats.org/officeDocument/2006/relationships/tags" Target="../tags/tag4.xml"/><Relationship Id="rId6" Type="http://schemas.openxmlformats.org/officeDocument/2006/relationships/hyperlink" Target="https://arxiv.org/pdf/1906.02590.pdf" TargetMode="External"/><Relationship Id="rId5" Type="http://schemas.openxmlformats.org/officeDocument/2006/relationships/notesSlide" Target="../notesSlides/notesSlide9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hyperlink" Target="https://marek.petrik.us/teaching/intro_ml_17/intro_ml_17_files/class5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480150" y="3371775"/>
            <a:ext cx="81837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</a:pPr>
            <a:r>
              <a:rPr lang="en" dirty="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Quadratic Discriminant Analysis (QDA)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</a:pPr>
            <a:r>
              <a:rPr lang="en" dirty="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rPr>
              <a:t>By: Ridwan Olawin</a:t>
            </a:r>
            <a:endParaRPr dirty="0">
              <a:solidFill>
                <a:schemeClr val="lt1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EF51CDED-FD0D-E44D-B508-5AB6021C9B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-1"/>
            <a:ext cx="6199975" cy="263983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B53B4BE-9189-334F-939B-3386559495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697"/>
    </mc:Choice>
    <mc:Fallback xmlns="">
      <p:transition spd="slow" advTm="276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Definition</a:t>
            </a:r>
            <a:endParaRPr dirty="0"/>
          </a:p>
        </p:txBody>
      </p:sp>
      <p:sp>
        <p:nvSpPr>
          <p:cNvPr id="92" name="Google Shape;9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nstantia"/>
              <a:buChar char="●"/>
            </a:pPr>
            <a:r>
              <a:rPr lang="en" sz="16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Linear regression assumes the response variable (class label) is quantitative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nstantia"/>
              <a:buChar char="●"/>
            </a:pPr>
            <a:r>
              <a:rPr lang="en" sz="160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Predict data with </a:t>
            </a:r>
            <a:r>
              <a:rPr lang="en" sz="16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the response variable being qualitative (e.g. binary)</a:t>
            </a:r>
          </a:p>
          <a:p>
            <a:pPr lvl="1" indent="-330200">
              <a:buClr>
                <a:schemeClr val="dk1"/>
              </a:buClr>
              <a:buSzPts val="1600"/>
              <a:buFont typeface="Constantia"/>
              <a:buChar char="●"/>
            </a:pPr>
            <a:r>
              <a:rPr lang="en" sz="14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Logistic Regression</a:t>
            </a:r>
          </a:p>
          <a:p>
            <a:pPr lvl="2" indent="-330200">
              <a:buClr>
                <a:schemeClr val="dk1"/>
              </a:buClr>
              <a:buSzPts val="1600"/>
              <a:buFont typeface="Constantia"/>
              <a:buChar char="●"/>
            </a:pPr>
            <a:r>
              <a:rPr lang="en-US" sz="14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U</a:t>
            </a:r>
            <a:r>
              <a:rPr lang="en" sz="14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n-stable with small data set</a:t>
            </a:r>
          </a:p>
          <a:p>
            <a:pPr lvl="2" indent="-330200">
              <a:buClr>
                <a:schemeClr val="dk1"/>
              </a:buClr>
              <a:buSzPts val="1600"/>
              <a:buFont typeface="Constantia"/>
              <a:buChar char="●"/>
            </a:pPr>
            <a:r>
              <a:rPr lang="en" sz="14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Not the best for multi-classification</a:t>
            </a:r>
          </a:p>
          <a:p>
            <a:pPr lvl="1" indent="-330200">
              <a:buClr>
                <a:schemeClr val="dk1"/>
              </a:buClr>
              <a:buSzPts val="1600"/>
              <a:buFont typeface="Constantia"/>
              <a:buChar char="●"/>
            </a:pPr>
            <a:r>
              <a:rPr lang="en" sz="14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LDA</a:t>
            </a:r>
          </a:p>
          <a:p>
            <a:pPr lvl="2" indent="-330200">
              <a:buClr>
                <a:schemeClr val="dk1"/>
              </a:buClr>
              <a:buSzPts val="1600"/>
              <a:buFont typeface="Constantia"/>
              <a:buChar char="●"/>
            </a:pPr>
            <a:r>
              <a:rPr lang="en" sz="14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Works better for small data sets </a:t>
            </a:r>
          </a:p>
          <a:p>
            <a:pPr lvl="2" indent="-330200">
              <a:buClr>
                <a:schemeClr val="dk1"/>
              </a:buClr>
              <a:buSzPts val="1600"/>
              <a:buFont typeface="Constantia"/>
              <a:buChar char="●"/>
            </a:pPr>
            <a:r>
              <a:rPr lang="en-US" sz="14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H</a:t>
            </a:r>
            <a:r>
              <a:rPr lang="en" sz="14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igher bias and lower variance</a:t>
            </a:r>
          </a:p>
        </p:txBody>
      </p:sp>
      <p:sp>
        <p:nvSpPr>
          <p:cNvPr id="93" name="Google Shape;93;p1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7" name="Google Shape;86;p15">
            <a:extLst>
              <a:ext uri="{FF2B5EF4-FFF2-40B4-BE49-F238E27FC236}">
                <a16:creationId xmlns:a16="http://schemas.microsoft.com/office/drawing/2014/main" id="{1F70657C-5A70-E44B-9797-065888AA1C79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32400" y="1152475"/>
            <a:ext cx="3759169" cy="333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E0D66D4-F59C-734F-913D-889D27F9237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633"/>
    </mc:Choice>
    <mc:Fallback>
      <p:transition spd="slow" advTm="856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Quadratic Discriminant Analysis</a:t>
            </a:r>
            <a:endParaRPr dirty="0"/>
          </a:p>
        </p:txBody>
      </p:sp>
      <p:sp>
        <p:nvSpPr>
          <p:cNvPr id="119" name="Google Shape;119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nstantia"/>
              <a:buChar char="●"/>
            </a:pPr>
            <a:r>
              <a:rPr lang="en-US" sz="16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Uses the same assumptions as LDA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nstantia"/>
              <a:buChar char="●"/>
            </a:pPr>
            <a:r>
              <a:rPr lang="en-US" sz="16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Better option for large data sets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nstantia"/>
              <a:buChar char="●"/>
            </a:pPr>
            <a:r>
              <a:rPr lang="en-US" sz="16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Higher bias and lower variance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nstantia"/>
              <a:buChar char="●"/>
            </a:pPr>
            <a:r>
              <a:rPr lang="en-US" sz="16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Has a better performance when the covariance matrices are different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nstantia"/>
              <a:buChar char="●"/>
            </a:pPr>
            <a:endParaRPr lang="en-US" sz="1600" dirty="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nstantia"/>
              <a:buChar char="●"/>
            </a:pPr>
            <a:endParaRPr sz="1600" dirty="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121" name="Google Shape;121;p1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3" name="Picture 2" descr="Scatter chart&#10;&#10;Description automatically generated">
            <a:extLst>
              <a:ext uri="{FF2B5EF4-FFF2-40B4-BE49-F238E27FC236}">
                <a16:creationId xmlns:a16="http://schemas.microsoft.com/office/drawing/2014/main" id="{D7DE0F4D-7395-E749-A44B-19712C1E8C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4831" y="1068425"/>
            <a:ext cx="4258337" cy="3928963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9436FF2-DA32-3C43-9677-168A3740B6F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860"/>
    </mc:Choice>
    <mc:Fallback>
      <p:transition spd="slow" advTm="848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Source</a:t>
            </a:r>
            <a:endParaRPr dirty="0"/>
          </a:p>
        </p:txBody>
      </p:sp>
      <p:sp>
        <p:nvSpPr>
          <p:cNvPr id="101" name="Google Shape;10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12750" indent="-285750">
              <a:spcBef>
                <a:spcPts val="1200"/>
              </a:spcBef>
              <a:buClr>
                <a:schemeClr val="dk1"/>
              </a:buClr>
              <a:buSzPts val="1600"/>
            </a:pPr>
            <a:r>
              <a:rPr lang="en-US" sz="16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  <a:hlinkClick r:id="rId5"/>
              </a:rPr>
              <a:t>https://www.kaggle.com/c/titanic</a:t>
            </a:r>
            <a:endParaRPr lang="en-US" sz="1600" dirty="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  <a:p>
            <a:pPr marL="412750" indent="-285750">
              <a:spcBef>
                <a:spcPts val="1200"/>
              </a:spcBef>
              <a:buClr>
                <a:schemeClr val="dk1"/>
              </a:buClr>
              <a:buSzPts val="1600"/>
            </a:pPr>
            <a:r>
              <a:rPr lang="en-US" sz="16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Data set includes a training and testing set </a:t>
            </a:r>
          </a:p>
          <a:p>
            <a:pPr marL="412750" indent="-285750">
              <a:spcBef>
                <a:spcPts val="1200"/>
              </a:spcBef>
              <a:buClr>
                <a:schemeClr val="dk1"/>
              </a:buClr>
              <a:buSzPts val="1600"/>
            </a:pPr>
            <a:r>
              <a:rPr lang="en-US" sz="16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Goal is to predict which passengers survived the titanic shipwreck</a:t>
            </a:r>
            <a:endParaRPr sz="1600" dirty="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E352C73A-39E5-0945-8E5D-CA58B145DD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9463" y="1152475"/>
            <a:ext cx="4387235" cy="3100015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7561005-D688-8A41-A012-2C020BB46A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102"/>
    </mc:Choice>
    <mc:Fallback>
      <p:transition spd="slow" advTm="431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Preprocessing</a:t>
            </a:r>
            <a:endParaRPr dirty="0"/>
          </a:p>
        </p:txBody>
      </p:sp>
      <p:sp>
        <p:nvSpPr>
          <p:cNvPr id="101" name="Google Shape;10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12750" indent="-285750">
              <a:spcBef>
                <a:spcPts val="1200"/>
              </a:spcBef>
              <a:buClr>
                <a:schemeClr val="dk1"/>
              </a:buClr>
              <a:buSzPts val="1600"/>
            </a:pPr>
            <a:r>
              <a:rPr lang="en-US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A few columns (age, cabin) were missing</a:t>
            </a:r>
          </a:p>
          <a:p>
            <a:pPr marL="869950" lvl="1" indent="-285750">
              <a:spcBef>
                <a:spcPts val="1200"/>
              </a:spcBef>
              <a:buClr>
                <a:schemeClr val="dk1"/>
              </a:buClr>
              <a:buSzPts val="1600"/>
            </a:pPr>
            <a:r>
              <a:rPr lang="en-US" sz="14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Filled out using data e.g., means, mode, etc. </a:t>
            </a:r>
          </a:p>
          <a:p>
            <a:pPr marL="412750" indent="-285750">
              <a:spcBef>
                <a:spcPts val="1200"/>
              </a:spcBef>
              <a:buClr>
                <a:schemeClr val="dk1"/>
              </a:buClr>
              <a:buSzPts val="1600"/>
            </a:pPr>
            <a:r>
              <a:rPr lang="en-US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Set categorical predictor values to binary</a:t>
            </a:r>
          </a:p>
          <a:p>
            <a:pPr marL="869950" lvl="1" indent="-285750">
              <a:spcBef>
                <a:spcPts val="1200"/>
              </a:spcBef>
              <a:buClr>
                <a:schemeClr val="dk1"/>
              </a:buClr>
              <a:buSzPts val="1600"/>
            </a:pPr>
            <a:r>
              <a:rPr lang="en-US" sz="14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Sex (Male, female, other)</a:t>
            </a:r>
          </a:p>
          <a:p>
            <a:pPr marL="412750" indent="-285750">
              <a:spcBef>
                <a:spcPts val="1200"/>
              </a:spcBef>
              <a:buClr>
                <a:schemeClr val="dk1"/>
              </a:buClr>
              <a:buSzPts val="1600"/>
            </a:pPr>
            <a:endParaRPr lang="en-US" dirty="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  <a:p>
            <a:pPr marL="869950" lvl="1" indent="-285750">
              <a:spcBef>
                <a:spcPts val="1200"/>
              </a:spcBef>
              <a:buClr>
                <a:schemeClr val="dk1"/>
              </a:buClr>
              <a:buSzPts val="1600"/>
            </a:pPr>
            <a:endParaRPr lang="en-US" sz="1400" dirty="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4" name="Picture 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18885C0B-56EA-F54E-92CC-C8278F34C1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5799" y="445025"/>
            <a:ext cx="3683000" cy="1079500"/>
          </a:xfrm>
          <a:prstGeom prst="rect">
            <a:avLst/>
          </a:prstGeom>
        </p:spPr>
      </p:pic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BFDDDE01-A2F5-434F-B16A-36F266EEB6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5799" y="1891825"/>
            <a:ext cx="3683000" cy="29718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BF63209-0AA6-8245-A9E1-0E07DF6263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277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661"/>
    </mc:Choice>
    <mc:Fallback>
      <p:transition spd="slow" advTm="636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Decision Boundary Equation</a:t>
            </a:r>
            <a:endParaRPr dirty="0"/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69B920-E4C6-7443-BEBA-430DC14141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302" y="3378200"/>
            <a:ext cx="6985000" cy="1206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D6D9F55-EFDB-4149-A76E-DD49191F73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700" y="1143053"/>
            <a:ext cx="4526169" cy="17601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3CC15D-666A-1043-946B-38BAC898B7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34489" y="1143053"/>
            <a:ext cx="3101845" cy="1833556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5AFE9F00-5835-2D41-A2D5-1BB31587FD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16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778"/>
    </mc:Choice>
    <mc:Fallback>
      <p:transition spd="slow" advTm="997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and Observation</a:t>
            </a:r>
            <a:endParaRPr dirty="0"/>
          </a:p>
        </p:txBody>
      </p:sp>
      <p:sp>
        <p:nvSpPr>
          <p:cNvPr id="101" name="Google Shape;10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12750" indent="-285750">
              <a:spcBef>
                <a:spcPts val="1200"/>
              </a:spcBef>
              <a:buClr>
                <a:schemeClr val="dk1"/>
              </a:buClr>
              <a:buSzPts val="1600"/>
            </a:pPr>
            <a:r>
              <a:rPr lang="en-US" sz="16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QDA performed better making our initial assumptions about the data more accurate</a:t>
            </a:r>
          </a:p>
          <a:p>
            <a:pPr marL="412750" indent="-285750">
              <a:spcBef>
                <a:spcPts val="1200"/>
              </a:spcBef>
              <a:buClr>
                <a:schemeClr val="dk1"/>
              </a:buClr>
              <a:buSzPts val="1600"/>
            </a:pPr>
            <a:r>
              <a:rPr lang="en-US" sz="16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Further exploration of results showed children and women tend to have a higher survival rate</a:t>
            </a:r>
          </a:p>
          <a:p>
            <a:pPr marL="412750" indent="-285750">
              <a:spcBef>
                <a:spcPts val="1200"/>
              </a:spcBef>
              <a:buClr>
                <a:schemeClr val="dk1"/>
              </a:buClr>
              <a:buSzPts val="1600"/>
            </a:pPr>
            <a:endParaRPr lang="en-US" sz="1600" dirty="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40F855-090C-244A-901A-FA7527AEB1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5245" y="1190879"/>
            <a:ext cx="3099387" cy="325350"/>
          </a:xfrm>
          <a:prstGeom prst="rect">
            <a:avLst/>
          </a:prstGeom>
        </p:spPr>
      </p:pic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7BB4D5C-4433-8346-844E-A5F3DDE47A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4699" y="2178150"/>
            <a:ext cx="4572000" cy="2082800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ED7853C9-9C82-D440-89A3-AAEF71FE5A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729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171"/>
    </mc:Choice>
    <mc:Fallback>
      <p:transition spd="slow" advTm="741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Relation to class work</a:t>
            </a:r>
            <a:endParaRPr dirty="0"/>
          </a:p>
        </p:txBody>
      </p:sp>
      <p:sp>
        <p:nvSpPr>
          <p:cNvPr id="110" name="Google Shape;11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nstantia"/>
              <a:buChar char="●"/>
            </a:pPr>
            <a:r>
              <a:rPr lang="en" sz="16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A continuation of LDA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nstantia"/>
              <a:buChar char="●"/>
            </a:pPr>
            <a:r>
              <a:rPr lang="en" sz="16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Extension of the feature extraction aspect by doing classification using </a:t>
            </a:r>
            <a:r>
              <a:rPr lang="en" sz="1600" dirty="0" err="1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na</a:t>
            </a:r>
            <a:r>
              <a:rPr lang="en-US" sz="1600" dirty="0" err="1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ï</a:t>
            </a:r>
            <a:r>
              <a:rPr lang="en" sz="1600" dirty="0" err="1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ve</a:t>
            </a:r>
            <a:r>
              <a:rPr lang="en" sz="16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 bayes </a:t>
            </a: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nstantia"/>
              <a:buChar char="●"/>
            </a:pPr>
            <a:r>
              <a:rPr lang="en" sz="16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MDA – Continuation of LDA and QDA with its focus more than two target variables </a:t>
            </a:r>
            <a:endParaRPr sz="1600" dirty="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112" name="Google Shape;112;p1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10B8EFB9-2C75-A247-A1A7-4351C041B8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0" y="1068425"/>
            <a:ext cx="4251955" cy="3285602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84E1B1A-F4BA-874B-92C6-44A15C6F249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941"/>
    </mc:Choice>
    <mc:Fallback>
      <p:transition spd="slow" advTm="879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Resources</a:t>
            </a:r>
            <a:endParaRPr dirty="0"/>
          </a:p>
        </p:txBody>
      </p:sp>
      <p:sp>
        <p:nvSpPr>
          <p:cNvPr id="110" name="Google Shape;11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 indent="-330200">
              <a:buClr>
                <a:schemeClr val="dk1"/>
              </a:buClr>
              <a:buSzPts val="1600"/>
              <a:buFont typeface="Constantia"/>
              <a:buChar char="●"/>
            </a:pPr>
            <a:r>
              <a:rPr lang="en-US" sz="12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  <a:hlinkClick r:id="rId6"/>
              </a:rPr>
              <a:t>https://arxiv.org/pdf/1906.02590.pdf</a:t>
            </a:r>
            <a:endParaRPr lang="en-US" sz="1200" dirty="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  <a:p>
            <a:pPr lvl="0" indent="-330200">
              <a:buClr>
                <a:schemeClr val="dk1"/>
              </a:buClr>
              <a:buSzPts val="1600"/>
              <a:buFont typeface="Constantia"/>
              <a:buChar char="●"/>
            </a:pPr>
            <a:r>
              <a:rPr lang="en-US" sz="1200" dirty="0" err="1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Julenn</a:t>
            </a:r>
            <a:r>
              <a:rPr lang="en-US" sz="12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. (2021, May 15). Titanic. Kaggle. </a:t>
            </a:r>
            <a:r>
              <a:rPr lang="en-US" sz="12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  <a:hlinkClick r:id="rId7"/>
              </a:rPr>
              <a:t>https://www.kaggle.com/julenn/titanic</a:t>
            </a:r>
            <a:r>
              <a:rPr lang="en-US" sz="12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.</a:t>
            </a:r>
          </a:p>
          <a:p>
            <a:pPr lvl="0" indent="-330200">
              <a:buClr>
                <a:schemeClr val="dk1"/>
              </a:buClr>
              <a:buSzPts val="1600"/>
              <a:buFont typeface="Constantia"/>
              <a:buChar char="●"/>
            </a:pPr>
            <a:r>
              <a:rPr lang="en-US" sz="12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YouTube. (2015, September 27). Ali </a:t>
            </a:r>
            <a:r>
              <a:rPr lang="en-US" sz="1200" dirty="0" err="1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Ghodsi</a:t>
            </a:r>
            <a:r>
              <a:rPr lang="en-US" sz="12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, </a:t>
            </a:r>
            <a:r>
              <a:rPr lang="en-US" sz="1200" dirty="0" err="1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Lec</a:t>
            </a:r>
            <a:r>
              <a:rPr lang="en-US" sz="12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 2: Machine learning. classification, Linear and </a:t>
            </a:r>
            <a:r>
              <a:rPr lang="en-US" sz="1200" dirty="0" err="1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quadrtic</a:t>
            </a:r>
            <a:r>
              <a:rPr lang="en-US" sz="12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 discriminant analysis. YouTube. </a:t>
            </a:r>
            <a:r>
              <a:rPr lang="en-US" sz="12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  <a:hlinkClick r:id="rId8"/>
              </a:rPr>
              <a:t>https://www.youtube.com/watch?v=_m7TMkzZzus</a:t>
            </a:r>
            <a:r>
              <a:rPr lang="en-US" sz="12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. </a:t>
            </a:r>
          </a:p>
          <a:p>
            <a:pPr lvl="0" indent="-330200">
              <a:buClr>
                <a:schemeClr val="dk1"/>
              </a:buClr>
              <a:buSzPts val="1600"/>
              <a:buFont typeface="Constantia"/>
              <a:buChar char="●"/>
            </a:pPr>
            <a:r>
              <a:rPr lang="en-US" sz="12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Petrik, M. (2017, February 16). LDA, QDA, Naive Bayes. Generative Classification Models. </a:t>
            </a:r>
            <a:r>
              <a:rPr lang="en-US" sz="12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  <a:hlinkClick r:id="rId9"/>
              </a:rPr>
              <a:t>https://marek.petrik.us/teaching/intro_ml_17/intro_ml_17_files/class5.pdf</a:t>
            </a:r>
            <a:r>
              <a:rPr lang="en-US" sz="1200" dirty="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rPr>
              <a:t>. </a:t>
            </a:r>
          </a:p>
          <a:p>
            <a:pPr lvl="0" indent="-330200">
              <a:buClr>
                <a:schemeClr val="dk1"/>
              </a:buClr>
              <a:buSzPts val="1600"/>
              <a:buFont typeface="Constantia"/>
              <a:buChar char="●"/>
            </a:pPr>
            <a:endParaRPr lang="en-US" sz="1200" dirty="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  <a:p>
            <a:pPr lvl="0" indent="-330200">
              <a:buClr>
                <a:schemeClr val="dk1"/>
              </a:buClr>
              <a:buSzPts val="1600"/>
              <a:buFont typeface="Constantia"/>
              <a:buChar char="●"/>
            </a:pPr>
            <a:endParaRPr lang="en-US" sz="1200" dirty="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  <a:p>
            <a:pPr lvl="0" indent="-330200">
              <a:buClr>
                <a:schemeClr val="dk1"/>
              </a:buClr>
              <a:buSzPts val="1600"/>
              <a:buFont typeface="Constantia"/>
              <a:buChar char="●"/>
            </a:pPr>
            <a:endParaRPr lang="en-US" sz="1200" dirty="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  <a:p>
            <a:pPr lvl="0" indent="-330200">
              <a:buClr>
                <a:schemeClr val="dk1"/>
              </a:buClr>
              <a:buSzPts val="1600"/>
              <a:buFont typeface="Constantia"/>
              <a:buChar char="●"/>
            </a:pPr>
            <a:endParaRPr lang="en-US" sz="1200" dirty="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  <a:p>
            <a:pPr lvl="0" indent="-330200">
              <a:buClr>
                <a:schemeClr val="dk1"/>
              </a:buClr>
              <a:buSzPts val="1600"/>
              <a:buFont typeface="Constantia"/>
              <a:buChar char="●"/>
            </a:pPr>
            <a:endParaRPr sz="1200" dirty="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112" name="Google Shape;112;p1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100CA69-E249-2642-9DA4-DB73C9C1A58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65946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592"/>
    </mc:Choice>
    <mc:Fallback>
      <p:transition spd="slow" advTm="225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|5.7|1.9|0.6|0.5|19.9|14.2|0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7|1.4|6.1|3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0.9|0.6|1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1.7|4.9|8.7"/>
</p:tagLst>
</file>

<file path=ppt/theme/theme1.xml><?xml version="1.0" encoding="utf-8"?>
<a:theme xmlns:a="http://schemas.openxmlformats.org/drawingml/2006/main" name="Plum">
  <a:themeElements>
    <a:clrScheme name="Plum">
      <a:dk1>
        <a:srgbClr val="410000"/>
      </a:dk1>
      <a:lt1>
        <a:srgbClr val="FBEFCE"/>
      </a:lt1>
      <a:dk2>
        <a:srgbClr val="000000"/>
      </a:dk2>
      <a:lt2>
        <a:srgbClr val="7F7F7F"/>
      </a:lt2>
      <a:accent1>
        <a:srgbClr val="333333"/>
      </a:accent1>
      <a:accent2>
        <a:srgbClr val="760000"/>
      </a:accent2>
      <a:accent3>
        <a:srgbClr val="E6121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1538</TotalTime>
  <Words>369</Words>
  <Application>Microsoft Macintosh PowerPoint</Application>
  <PresentationFormat>On-screen Show (16:9)</PresentationFormat>
  <Paragraphs>49</Paragraphs>
  <Slides>9</Slides>
  <Notes>9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Source Sans Pro</vt:lpstr>
      <vt:lpstr>Arial</vt:lpstr>
      <vt:lpstr>Constantia</vt:lpstr>
      <vt:lpstr>Plum</vt:lpstr>
      <vt:lpstr>PowerPoint Presentation</vt:lpstr>
      <vt:lpstr>Problem Definition</vt:lpstr>
      <vt:lpstr>Quadratic Discriminant Analysis</vt:lpstr>
      <vt:lpstr>Data Source</vt:lpstr>
      <vt:lpstr>Preprocessing</vt:lpstr>
      <vt:lpstr>Decision Boundary Equation</vt:lpstr>
      <vt:lpstr>Results and Observation</vt:lpstr>
      <vt:lpstr>Relation to class work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Olawin,Ridwan</cp:lastModifiedBy>
  <cp:revision>27</cp:revision>
  <dcterms:modified xsi:type="dcterms:W3CDTF">2021-06-05T17:13:55Z</dcterms:modified>
</cp:coreProperties>
</file>